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998"/>
    <a:srgbClr val="929292"/>
    <a:srgbClr val="E46868"/>
    <a:srgbClr val="F7C175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C654AE-0621-47A1-92FB-E148B50BDBBB}" v="249" dt="2025-08-21T17:15:46.4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20" d="100"/>
          <a:sy n="120" d="100"/>
        </p:scale>
        <p:origin x="1496" y="-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EFC654AE-0621-47A1-92FB-E148B50BDBBB}"/>
    <pc:docChg chg="modSld">
      <pc:chgData name="Utilisateur" userId="iG5ubVOvUT25vt1OoI3+bnwQi7HKh9+yPL5JjsN27v8=" providerId="None" clId="Web-{EFC654AE-0621-47A1-92FB-E148B50BDBBB}" dt="2025-08-21T17:15:46.155" v="124" actId="20577"/>
      <pc:docMkLst>
        <pc:docMk/>
      </pc:docMkLst>
      <pc:sldChg chg="modSp">
        <pc:chgData name="Utilisateur" userId="iG5ubVOvUT25vt1OoI3+bnwQi7HKh9+yPL5JjsN27v8=" providerId="None" clId="Web-{EFC654AE-0621-47A1-92FB-E148B50BDBBB}" dt="2025-08-21T17:15:46.155" v="124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EFC654AE-0621-47A1-92FB-E148B50BDBBB}" dt="2025-08-21T17:15:41.452" v="121" actId="20577"/>
          <ac:spMkLst>
            <pc:docMk/>
            <pc:sldMk cId="2076937392" sldId="256"/>
            <ac:spMk id="5" creationId="{00D2C702-7357-4E3D-5468-D9DB9BFB3B65}"/>
          </ac:spMkLst>
        </pc:spChg>
        <pc:spChg chg="mod">
          <ac:chgData name="Utilisateur" userId="iG5ubVOvUT25vt1OoI3+bnwQi7HKh9+yPL5JjsN27v8=" providerId="None" clId="Web-{EFC654AE-0621-47A1-92FB-E148B50BDBBB}" dt="2025-08-21T17:11:19.425" v="0" actId="20577"/>
          <ac:spMkLst>
            <pc:docMk/>
            <pc:sldMk cId="2076937392" sldId="256"/>
            <ac:spMk id="7" creationId="{4B5624D2-705D-C5C9-89DA-53F2D02F609D}"/>
          </ac:spMkLst>
        </pc:spChg>
        <pc:spChg chg="mod">
          <ac:chgData name="Utilisateur" userId="iG5ubVOvUT25vt1OoI3+bnwQi7HKh9+yPL5JjsN27v8=" providerId="None" clId="Web-{EFC654AE-0621-47A1-92FB-E148B50BDBBB}" dt="2025-08-21T17:15:31.796" v="115" actId="20577"/>
          <ac:spMkLst>
            <pc:docMk/>
            <pc:sldMk cId="2076937392" sldId="256"/>
            <ac:spMk id="12" creationId="{00E2310E-7478-9C9A-3810-31C6B3891D58}"/>
          </ac:spMkLst>
        </pc:spChg>
        <pc:spChg chg="mod">
          <ac:chgData name="Utilisateur" userId="iG5ubVOvUT25vt1OoI3+bnwQi7HKh9+yPL5JjsN27v8=" providerId="None" clId="Web-{EFC654AE-0621-47A1-92FB-E148B50BDBBB}" dt="2025-08-21T17:11:20.190" v="2" actId="20577"/>
          <ac:spMkLst>
            <pc:docMk/>
            <pc:sldMk cId="2076937392" sldId="256"/>
            <ac:spMk id="13" creationId="{7BC319E3-18E7-1851-7C43-72B9AB2F3C7E}"/>
          </ac:spMkLst>
        </pc:spChg>
        <pc:spChg chg="mod">
          <ac:chgData name="Utilisateur" userId="iG5ubVOvUT25vt1OoI3+bnwQi7HKh9+yPL5JjsN27v8=" providerId="None" clId="Web-{EFC654AE-0621-47A1-92FB-E148B50BDBBB}" dt="2025-08-21T17:14:34.766" v="100" actId="14100"/>
          <ac:spMkLst>
            <pc:docMk/>
            <pc:sldMk cId="2076937392" sldId="256"/>
            <ac:spMk id="16" creationId="{1A2AEEF7-B32B-756C-1AC7-69B95FA99803}"/>
          </ac:spMkLst>
        </pc:spChg>
        <pc:spChg chg="mod">
          <ac:chgData name="Utilisateur" userId="iG5ubVOvUT25vt1OoI3+bnwQi7HKh9+yPL5JjsN27v8=" providerId="None" clId="Web-{EFC654AE-0621-47A1-92FB-E148B50BDBBB}" dt="2025-08-21T17:15:31.062" v="114" actId="20577"/>
          <ac:spMkLst>
            <pc:docMk/>
            <pc:sldMk cId="2076937392" sldId="256"/>
            <ac:spMk id="17" creationId="{4A56D4E2-353A-746A-8793-5B3E6EE04160}"/>
          </ac:spMkLst>
        </pc:spChg>
        <pc:spChg chg="mod">
          <ac:chgData name="Utilisateur" userId="iG5ubVOvUT25vt1OoI3+bnwQi7HKh9+yPL5JjsN27v8=" providerId="None" clId="Web-{EFC654AE-0621-47A1-92FB-E148B50BDBBB}" dt="2025-08-21T17:15:46.155" v="124" actId="20577"/>
          <ac:spMkLst>
            <pc:docMk/>
            <pc:sldMk cId="2076937392" sldId="256"/>
            <ac:spMk id="19" creationId="{7303CFDA-F8FB-2F23-592C-FCECB00F8E47}"/>
          </ac:spMkLst>
        </pc:spChg>
        <pc:cxnChg chg="mod">
          <ac:chgData name="Utilisateur" userId="iG5ubVOvUT25vt1OoI3+bnwQi7HKh9+yPL5JjsN27v8=" providerId="None" clId="Web-{EFC654AE-0621-47A1-92FB-E148B50BDBBB}" dt="2025-08-21T17:12:56.236" v="28" actId="20577"/>
          <ac:cxnSpMkLst>
            <pc:docMk/>
            <pc:sldMk cId="2076937392" sldId="256"/>
            <ac:cxnSpMk id="3" creationId="{A6335B10-9455-A050-D167-2A3E2738AC86}"/>
          </ac:cxnSpMkLst>
        </pc:cxnChg>
        <pc:cxnChg chg="mod">
          <ac:chgData name="Utilisateur" userId="iG5ubVOvUT25vt1OoI3+bnwQi7HKh9+yPL5JjsN27v8=" providerId="None" clId="Web-{EFC654AE-0621-47A1-92FB-E148B50BDBBB}" dt="2025-08-21T17:14:45.203" v="101" actId="14100"/>
          <ac:cxnSpMkLst>
            <pc:docMk/>
            <pc:sldMk cId="2076937392" sldId="256"/>
            <ac:cxnSpMk id="28" creationId="{19A02D50-7036-0674-DC33-7A9FD4B57428}"/>
          </ac:cxnSpMkLst>
        </pc:cxnChg>
        <pc:cxnChg chg="mod">
          <ac:chgData name="Utilisateur" userId="iG5ubVOvUT25vt1OoI3+bnwQi7HKh9+yPL5JjsN27v8=" providerId="None" clId="Web-{EFC654AE-0621-47A1-92FB-E148B50BDBBB}" dt="2025-08-21T17:13:28.938" v="49" actId="20577"/>
          <ac:cxnSpMkLst>
            <pc:docMk/>
            <pc:sldMk cId="2076937392" sldId="256"/>
            <ac:cxnSpMk id="45" creationId="{9EC9844C-1C6A-F6D4-2462-C6603B3A466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7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9667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45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88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435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627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82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90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43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02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53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898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3393272" y="340852"/>
            <a:ext cx="390526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L'élargissement de l’Union européenne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32" name="Connecteur en angle 31">
            <a:extLst>
              <a:ext uri="{FF2B5EF4-FFF2-40B4-BE49-F238E27FC236}">
                <a16:creationId xmlns:a16="http://schemas.microsoft.com/office/drawing/2014/main" id="{ED0DEF7B-6F32-304C-2861-DCA109B52BBD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4937951" y="33922"/>
            <a:ext cx="2657" cy="5610822"/>
          </a:xfrm>
          <a:prstGeom prst="bentConnector3">
            <a:avLst>
              <a:gd name="adj1" fmla="val -15142567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532217" y="-67469"/>
            <a:ext cx="63500" cy="762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8DCC6407-58E8-040E-1AA9-7CB97522B4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532217" y="-67469"/>
            <a:ext cx="63500" cy="76200"/>
          </a:xfrm>
          <a:prstGeom prst="rect">
            <a:avLst/>
          </a:prstGeom>
        </p:spPr>
      </p:pic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19A02D50-7036-0674-DC33-7A9FD4B57428}"/>
              </a:ext>
            </a:extLst>
          </p:cNvPr>
          <p:cNvCxnSpPr>
            <a:cxnSpLocks/>
          </p:cNvCxnSpPr>
          <p:nvPr/>
        </p:nvCxnSpPr>
        <p:spPr>
          <a:xfrm flipV="1">
            <a:off x="4899265" y="1987014"/>
            <a:ext cx="0" cy="412377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83F4D569-C256-FEC7-2AB2-C368EBA1ED29}"/>
              </a:ext>
            </a:extLst>
          </p:cNvPr>
          <p:cNvCxnSpPr>
            <a:cxnSpLocks/>
          </p:cNvCxnSpPr>
          <p:nvPr/>
        </p:nvCxnSpPr>
        <p:spPr>
          <a:xfrm>
            <a:off x="4893380" y="5053276"/>
            <a:ext cx="0" cy="51717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en angle 44">
            <a:extLst>
              <a:ext uri="{FF2B5EF4-FFF2-40B4-BE49-F238E27FC236}">
                <a16:creationId xmlns:a16="http://schemas.microsoft.com/office/drawing/2014/main" id="{9EC9844C-1C6A-F6D4-2462-C6603B3A466B}"/>
              </a:ext>
            </a:extLst>
          </p:cNvPr>
          <p:cNvCxnSpPr>
            <a:cxnSpLocks/>
            <a:stCxn id="5" idx="2"/>
            <a:endCxn id="12" idx="2"/>
          </p:cNvCxnSpPr>
          <p:nvPr/>
        </p:nvCxnSpPr>
        <p:spPr>
          <a:xfrm rot="5400000">
            <a:off x="4838676" y="2097010"/>
            <a:ext cx="1" cy="5409620"/>
          </a:xfrm>
          <a:prstGeom prst="bentConnector3">
            <a:avLst>
              <a:gd name="adj1" fmla="val 22860100000"/>
            </a:avLst>
          </a:prstGeom>
          <a:ln w="31750">
            <a:solidFill>
              <a:srgbClr val="929292"/>
            </a:solidFill>
            <a:headEnd type="non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00D2C702-7357-4E3D-5468-D9DB9BFB3B65}"/>
              </a:ext>
            </a:extLst>
          </p:cNvPr>
          <p:cNvSpPr/>
          <p:nvPr/>
        </p:nvSpPr>
        <p:spPr>
          <a:xfrm>
            <a:off x="4580480" y="2838002"/>
            <a:ext cx="5926012" cy="1963818"/>
          </a:xfrm>
          <a:prstGeom prst="roundRect">
            <a:avLst>
              <a:gd name="adj" fmla="val 3944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Crise liée au rejet de la constitution et mise en place du traité de Lisbonne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Crise des dettes souveraines, création d’un mécanisme de solidarité financière entre pays de la zone euro et nouveau rôle de la BCE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Crise migratoire, renforcement de Frontex et sous-traitance </a:t>
            </a:r>
            <a:b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des réfugiés à la Turquie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Crise liée au Brexit et négociation de la sortie du Royaume-Uni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Crise liée à l’invasion de l’Ukraine par la Russie et investissements militaires européens</a:t>
            </a:r>
            <a:endParaRPr lang="fr-FR" sz="1200" dirty="0">
              <a:solidFill>
                <a:schemeClr val="tx1"/>
              </a:solidFill>
              <a:highlight>
                <a:srgbClr val="FF0000"/>
              </a:highlight>
              <a:latin typeface="Open Sans"/>
              <a:ea typeface="Open Sans"/>
              <a:cs typeface="Open Sans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4B5624D2-705D-C5C9-89DA-53F2D02F609D}"/>
              </a:ext>
            </a:extLst>
          </p:cNvPr>
          <p:cNvSpPr/>
          <p:nvPr/>
        </p:nvSpPr>
        <p:spPr>
          <a:xfrm>
            <a:off x="4580480" y="2838003"/>
            <a:ext cx="5926012" cy="314989"/>
          </a:xfrm>
          <a:prstGeom prst="roundRect">
            <a:avLst>
              <a:gd name="adj" fmla="val 26793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b="1" dirty="0">
                <a:latin typeface="Open Sans"/>
                <a:ea typeface="Open Sans"/>
                <a:cs typeface="Open Sans"/>
              </a:rPr>
              <a:t>Crises et résiliences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00E2310E-7478-9C9A-3810-31C6B3891D58}"/>
              </a:ext>
            </a:extLst>
          </p:cNvPr>
          <p:cNvSpPr/>
          <p:nvPr/>
        </p:nvSpPr>
        <p:spPr>
          <a:xfrm>
            <a:off x="461326" y="2838003"/>
            <a:ext cx="3345079" cy="1963818"/>
          </a:xfrm>
          <a:prstGeom prst="roundRect">
            <a:avLst>
              <a:gd name="adj" fmla="val 3944"/>
            </a:avLst>
          </a:prstGeom>
          <a:solidFill>
            <a:srgbClr val="F7C175">
              <a:alpha val="0"/>
            </a:srgbClr>
          </a:solidFill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Unionisme ou fédéralisme ? Deux visions de l’UE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Des étapes importantes :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traité de Maastricht (création de l’Union européenne, mise en place du marché unique), mise en circulation de l’euro (zone euro à 11 pays, aujourd’hui à 20), traité de Lisbonne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BC319E3-18E7-1851-7C43-72B9AB2F3C7E}"/>
              </a:ext>
            </a:extLst>
          </p:cNvPr>
          <p:cNvSpPr/>
          <p:nvPr/>
        </p:nvSpPr>
        <p:spPr>
          <a:xfrm>
            <a:off x="461327" y="2838003"/>
            <a:ext cx="3345079" cy="314989"/>
          </a:xfrm>
          <a:prstGeom prst="roundRect">
            <a:avLst>
              <a:gd name="adj" fmla="val 26793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b="1" dirty="0">
                <a:latin typeface="Open Sans"/>
                <a:ea typeface="Open Sans"/>
                <a:cs typeface="Open Sans"/>
              </a:rPr>
              <a:t>Approfondissement de l’UE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4A56D4E2-353A-746A-8793-5B3E6EE04160}"/>
              </a:ext>
            </a:extLst>
          </p:cNvPr>
          <p:cNvSpPr/>
          <p:nvPr/>
        </p:nvSpPr>
        <p:spPr>
          <a:xfrm>
            <a:off x="2025962" y="5561889"/>
            <a:ext cx="5718729" cy="1647583"/>
          </a:xfrm>
          <a:prstGeom prst="roundRect">
            <a:avLst>
              <a:gd name="adj" fmla="val 6053"/>
            </a:avLst>
          </a:prstGeom>
          <a:solidFill>
            <a:srgbClr val="E46868">
              <a:alpha val="0"/>
            </a:srgbClr>
          </a:solidFill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Une puissance économique et commerciale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Une puissance normative (RGPD, normes écologiques à l’influence mondiale)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 l’Irak en 2003 à l’Ukraine depuis 2022, une politique étrangère encore divisée mais de plus en plus commune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Une dépendance à la puissance américaine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F04DD4B3-317F-BFCB-9D4C-7D48D0B077AD}"/>
              </a:ext>
            </a:extLst>
          </p:cNvPr>
          <p:cNvSpPr/>
          <p:nvPr/>
        </p:nvSpPr>
        <p:spPr>
          <a:xfrm>
            <a:off x="2025962" y="5561889"/>
            <a:ext cx="5718729" cy="307903"/>
          </a:xfrm>
          <a:prstGeom prst="roundRect">
            <a:avLst>
              <a:gd name="adj" fmla="val 2598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L’UE, une puissance ?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A6335B10-9455-A050-D167-2A3E2738AC86}"/>
              </a:ext>
            </a:extLst>
          </p:cNvPr>
          <p:cNvCxnSpPr>
            <a:stCxn id="12" idx="3"/>
            <a:endCxn id="5" idx="1"/>
          </p:cNvCxnSpPr>
          <p:nvPr/>
        </p:nvCxnSpPr>
        <p:spPr>
          <a:xfrm flipV="1">
            <a:off x="3806405" y="3819911"/>
            <a:ext cx="774075" cy="1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7303CFDA-F8FB-2F23-592C-FCECB00F8E47}"/>
              </a:ext>
            </a:extLst>
          </p:cNvPr>
          <p:cNvSpPr/>
          <p:nvPr/>
        </p:nvSpPr>
        <p:spPr>
          <a:xfrm>
            <a:off x="2023689" y="991175"/>
            <a:ext cx="5718729" cy="1022629"/>
          </a:xfrm>
          <a:prstGeom prst="roundRect">
            <a:avLst>
              <a:gd name="adj" fmla="val 4716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Question de l’ouverture orientale et du rôle de l’Allemagne réunifiée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Question des limites de l’UE (cas de la Turquie et de l’Ukraine)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Question des différences de niveaux de vie entre les régions de l’UE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1A2AEEF7-B32B-756C-1AC7-69B95FA99803}"/>
              </a:ext>
            </a:extLst>
          </p:cNvPr>
          <p:cNvSpPr/>
          <p:nvPr/>
        </p:nvSpPr>
        <p:spPr>
          <a:xfrm>
            <a:off x="2025961" y="848915"/>
            <a:ext cx="5718729" cy="470949"/>
          </a:xfrm>
          <a:prstGeom prst="roundRect">
            <a:avLst>
              <a:gd name="adj" fmla="val 8700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latin typeface="Open Sans"/>
                <a:ea typeface="Open Sans"/>
                <a:cs typeface="Open Sans"/>
              </a:rPr>
              <a:t>De l’Europe des 12 à l’Europe des 27, élargissement de l’UE et intégration des nouveaux territoires</a:t>
            </a: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235</Words>
  <Application>Microsoft Macintosh PowerPoint</Application>
  <PresentationFormat>Personnalisé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51</cp:revision>
  <dcterms:created xsi:type="dcterms:W3CDTF">2024-05-15T14:38:44Z</dcterms:created>
  <dcterms:modified xsi:type="dcterms:W3CDTF">2025-08-26T18:41:26Z</dcterms:modified>
</cp:coreProperties>
</file>